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9" r:id="rId2"/>
  </p:sldMasterIdLst>
  <p:notesMasterIdLst>
    <p:notesMasterId r:id="rId31"/>
  </p:notesMasterIdLst>
  <p:handoutMasterIdLst>
    <p:handoutMasterId r:id="rId32"/>
  </p:handoutMasterIdLst>
  <p:sldIdLst>
    <p:sldId id="542" r:id="rId3"/>
    <p:sldId id="1255" r:id="rId4"/>
    <p:sldId id="682" r:id="rId5"/>
    <p:sldId id="1270" r:id="rId6"/>
    <p:sldId id="259" r:id="rId7"/>
    <p:sldId id="260" r:id="rId8"/>
    <p:sldId id="261" r:id="rId9"/>
    <p:sldId id="1279" r:id="rId10"/>
    <p:sldId id="1287" r:id="rId11"/>
    <p:sldId id="263" r:id="rId12"/>
    <p:sldId id="1281" r:id="rId13"/>
    <p:sldId id="1282" r:id="rId14"/>
    <p:sldId id="1288" r:id="rId15"/>
    <p:sldId id="1280" r:id="rId16"/>
    <p:sldId id="1283" r:id="rId17"/>
    <p:sldId id="1277" r:id="rId18"/>
    <p:sldId id="1272" r:id="rId19"/>
    <p:sldId id="1273" r:id="rId20"/>
    <p:sldId id="1274" r:id="rId21"/>
    <p:sldId id="1275" r:id="rId22"/>
    <p:sldId id="1284" r:id="rId23"/>
    <p:sldId id="1276" r:id="rId24"/>
    <p:sldId id="1289" r:id="rId25"/>
    <p:sldId id="868" r:id="rId26"/>
    <p:sldId id="869" r:id="rId27"/>
    <p:sldId id="1290" r:id="rId28"/>
    <p:sldId id="1285" r:id="rId29"/>
    <p:sldId id="1286" r:id="rId30"/>
  </p:sldIdLst>
  <p:sldSz cx="9144000" cy="6858000" type="screen4x3"/>
  <p:notesSz cx="7302500" cy="9586913"/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99"/>
    <a:srgbClr val="E0F4E3"/>
    <a:srgbClr val="E0E0E0"/>
    <a:srgbClr val="E3E4E6"/>
    <a:srgbClr val="FFFF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42" autoAdjust="0"/>
    <p:restoredTop sz="93836"/>
  </p:normalViewPr>
  <p:slideViewPr>
    <p:cSldViewPr snapToObjects="1">
      <p:cViewPr varScale="1">
        <p:scale>
          <a:sx n="89" d="100"/>
          <a:sy n="89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3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c482c215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c482c2159_0_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5c482c2159_0_2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33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c482c215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c482c2159_0_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5c482c2159_0_4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402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many choices as to which assembly language we could pick: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intel x86, which is the machine language used by most of our laptops.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don’t we?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SUPER long and complicated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Arm, which is used in our iphone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 stands for Advanced RISC Machine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:notes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51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x86 fell victim to the “early trend” -- every time we want to do something complicated, let’s just implement it directly in the hardware! Downsides…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one person can know the whole things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WHAT’S THE RULE ABOUT ASSEMBLY LANGUAGE?</a:t>
            </a:r>
            <a:endParaRPr/>
          </a:p>
        </p:txBody>
      </p:sp>
      <p:sp>
        <p:nvSpPr>
          <p:cNvPr id="365" name="Google Shape;3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50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FDCCF0E-6683-5641-9B24-4AE01A4FD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110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7CD0-1B69-0C4A-BDAA-13E63C32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6454-8CE0-994C-A1C6-182A8D89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3A4-0743-1442-9F5E-67B17F23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15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05098-B212-2F4F-91C8-CFABB10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4C8C5-7D45-3447-AA42-8C8C17E4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F053-1D49-0A4F-8F0E-A18B2412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5D63-D5AA-3341-9D64-C11FCC10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8F01-78D2-D845-8A48-BB75307B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FCEE-14E5-B84A-807B-AE99D975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36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49E5F-5150-284C-A315-A88A64E4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F165D-60D4-9849-B27D-59C5B341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36F0-B29A-304A-A821-E91791D7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36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FDD7A-9C01-9C4A-8D9B-9687D2AC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46FF6-BD00-5C44-8153-520C840C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81AF-D95F-7843-8E68-1AF4B3B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8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EDD8B-FD1C-5C4A-8A29-F33DB0FB35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305: Computer Architecture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3911-4067-A946-A139-BADB684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4ECC7-2D8D-D543-861E-179739D5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C6C57-520F-B442-99D0-B1204172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3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D63CE-34F6-B647-9536-A68EF6E9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99632-C7AB-A544-AE44-265A05E1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AC6F-C07C-7547-BBAC-81B54B49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FA35-7ACD-0648-B1D2-85689965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D79A4-8337-EA47-A1D3-532D9FBA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B3FB4-DA37-0D4E-8CCA-7C1E09CC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9174-6366-AA4D-A43D-105A363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2EEA-2A90-1144-BD1B-40792013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EF925-0E60-6040-8966-EF68617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8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9A98F-3755-2149-9F57-A5C62542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42732-1042-8B4B-8D4B-CAA791EB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4C13-8AB1-E942-AA03-1E41204B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7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FCE0-E717-084F-9DE4-BC1FC0F6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D79C-BA7F-3D4F-BD19-3826E8CC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55EC-E21F-094B-89A3-26D412F2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8F3A7AF-4748-334C-BF35-564B22ECA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935250A-3C15-C14C-B3A5-166799EFC6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4448" y="6440055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A0A7684-BDBD-CE48-9863-38C370ACD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138" y="188640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196752"/>
            <a:ext cx="789622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 rot="5400000">
            <a:off x="5597105" y="3311105"/>
            <a:ext cx="6858000" cy="23579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416951" y="6488939"/>
            <a:ext cx="36740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fld id="{F5551B27-49BC-4291-80C6-707CDCF1D651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lvl="0"/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6C76B-275E-3D40-A9AA-88CC1029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875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Computer Architecture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5" r:id="rId3"/>
    <p:sldLayoutId id="2147483661" r:id="rId4"/>
    <p:sldLayoutId id="2147483659" r:id="rId5"/>
    <p:sldLayoutId id="2147483658" r:id="rId6"/>
    <p:sldLayoutId id="2147483657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  <p:sldLayoutId id="2147483668" r:id="rId14"/>
  </p:sldLayoutIdLst>
  <p:hf sldNum="0" hd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FBB17-EB3E-2E4C-AED5-02CEF8D2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F657-BDD1-5E4B-B319-CB7A0AE2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eroberts/courses/soco/projects/risc/risccisc/" TargetMode="External"/><Relationship Id="rId2" Type="http://schemas.openxmlformats.org/officeDocument/2006/relationships/hyperlink" Target="https://www.amazon.in/Computer-Organization-Design-Hardware-Interface/dp/9351073378/ref=sr_1_1?crid=3EXY7M8AYHA82&amp;dchild=1&amp;keywords=patterson+and+hennessy&amp;qid=1598683100&amp;sprefix=Patterson+and+%2Caps%2C852&amp;sr=8-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inst.eecs.berkeley.edu/~cs61c/su18/img/riscvcard.pdf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infocenter.arm.com/help/topic/com.arm.doc.qrc0001m/QRC0001_UAL.pdf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en.wikipedia.org/wiki/X86_instruction_listing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B8A52-73F8-064A-9FD9-3B4895CEE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b="0" dirty="0">
                <a:solidFill>
                  <a:srgbClr val="C00000"/>
                </a:solidFill>
              </a:rPr>
              <a:t>CS 211 Computer Architecture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Lecture 10: ISA – RISC vs CISC</a:t>
            </a:r>
            <a:endParaRPr lang="en-US" sz="3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13AB9FB-BA87-4D47-92BC-856A79A26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/>
              <a:t>Ravi Mittal</a:t>
            </a:r>
          </a:p>
          <a:p>
            <a:pPr algn="r"/>
            <a:r>
              <a:rPr lang="en-US" dirty="0" err="1"/>
              <a:t>ravi.mittal@iitgoa.ac.in</a:t>
            </a:r>
            <a:endParaRPr lang="en-US" dirty="0"/>
          </a:p>
          <a:p>
            <a:pPr algn="r"/>
            <a:r>
              <a:rPr 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Complex</a:t>
            </a:r>
            <a:r>
              <a:rPr lang="en-US" sz="3200" dirty="0"/>
              <a:t> </a:t>
            </a:r>
            <a:r>
              <a:rPr lang="en-US" sz="3200" dirty="0">
                <a:sym typeface="Calibri"/>
              </a:rPr>
              <a:t>Instruction Set Computing</a:t>
            </a:r>
            <a:endParaRPr sz="3200" dirty="0">
              <a:sym typeface="Calibri"/>
            </a:endParaRPr>
          </a:p>
        </p:txBody>
      </p:sp>
      <p:sp>
        <p:nvSpPr>
          <p:cNvPr id="368" name="Google Shape;368;p6"/>
          <p:cNvSpPr txBox="1">
            <a:spLocks noGrp="1"/>
          </p:cNvSpPr>
          <p:nvPr>
            <p:ph idx="1"/>
          </p:nvPr>
        </p:nvSpPr>
        <p:spPr>
          <a:xfrm>
            <a:off x="396875" y="1196752"/>
            <a:ext cx="789622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</a:t>
            </a:r>
            <a:r>
              <a:rPr lang="en-US" dirty="0">
                <a:sym typeface="Calibri"/>
              </a:rPr>
              <a:t>arly trend: add more and more instructions to do elaborate operations</a:t>
            </a:r>
            <a:r>
              <a:rPr lang="en-US" dirty="0"/>
              <a:t>:</a:t>
            </a:r>
          </a:p>
          <a:p>
            <a:r>
              <a:rPr lang="en-US" dirty="0">
                <a:sym typeface="Calibri"/>
              </a:rPr>
              <a:t>Complex Instruction Set Computing (CISC)</a:t>
            </a:r>
            <a:endParaRPr dirty="0"/>
          </a:p>
          <a:p>
            <a:pPr lvl="1"/>
            <a:r>
              <a:rPr lang="en-US" dirty="0"/>
              <a:t>difficult to learn and comprehend language</a:t>
            </a:r>
            <a:endParaRPr dirty="0"/>
          </a:p>
          <a:p>
            <a:pPr lvl="1"/>
            <a:r>
              <a:rPr lang="en-US" dirty="0"/>
              <a:t>less work for the compiler</a:t>
            </a:r>
            <a:endParaRPr dirty="0"/>
          </a:p>
          <a:p>
            <a:pPr lvl="1"/>
            <a:r>
              <a:rPr lang="en-US" dirty="0"/>
              <a:t>complicated hardware runs more slowly</a:t>
            </a:r>
          </a:p>
          <a:p>
            <a:r>
              <a:rPr lang="en-US" dirty="0"/>
              <a:t>Attempt was to reduce the semantic gap</a:t>
            </a:r>
            <a:endParaRPr dirty="0"/>
          </a:p>
          <a:p>
            <a:endParaRPr dirty="0">
              <a:sym typeface="Calibri"/>
            </a:endParaRPr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9D85C-0442-AD41-8F70-AA7E8482A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03" y="4096215"/>
            <a:ext cx="6444208" cy="25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2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6C7A-B133-E045-A81D-831B710B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  <a:r>
              <a:rPr lang="en-US" dirty="0"/>
              <a:t> </a:t>
            </a:r>
            <a:r>
              <a:rPr lang="en-US" dirty="0">
                <a:sym typeface="Calibri"/>
              </a:rPr>
              <a:t>Instruction Set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2606-63D2-5347-B9CE-6C265AC2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Complex instruction</a:t>
            </a:r>
            <a:r>
              <a:rPr lang="en-US" altLang="en-US" dirty="0">
                <a:ea typeface="ＭＳ Ｐゴシック" panose="020B0600070205080204" pitchFamily="34" charset="-128"/>
              </a:rPr>
              <a:t>: An instruction does a lot of work, e.g. many operations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Insert in a doubly linked list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Compute FFT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String copy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Advantages of Complex instructions</a:t>
            </a:r>
          </a:p>
          <a:p>
            <a:pPr lvl="1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+ 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Denser encoding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 smaller code size</a:t>
            </a:r>
          </a:p>
          <a:p>
            <a:pPr lvl="1"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+ Useful in special purpose computers 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eg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 for AI, Data Mining, Graphics, </a:t>
            </a:r>
            <a:r>
              <a:rPr lang="en-US" altLang="en-US" dirty="0" err="1">
                <a:ea typeface="ＭＳ Ｐゴシック" panose="020B0600070205080204" pitchFamily="34" charset="-128"/>
                <a:sym typeface="Wingdings" pitchFamily="2" charset="2"/>
              </a:rPr>
              <a:t>etc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16B87-C049-574B-A8F7-D926F982D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211: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064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6C7A-B133-E045-A81D-831B710B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Complex</a:t>
            </a:r>
            <a:r>
              <a:rPr lang="en-US" dirty="0"/>
              <a:t> </a:t>
            </a:r>
            <a:r>
              <a:rPr lang="en-US" dirty="0">
                <a:sym typeface="Calibri"/>
              </a:rPr>
              <a:t>Instruction Set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2606-63D2-5347-B9CE-6C265AC2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Study of Instruction set architecture revealed </a:t>
            </a:r>
          </a:p>
          <a:p>
            <a:r>
              <a:rPr lang="en-IN" dirty="0"/>
              <a:t>Compilers </a:t>
            </a:r>
            <a:r>
              <a:rPr lang="en-IN" dirty="0">
                <a:solidFill>
                  <a:srgbClr val="C00000"/>
                </a:solidFill>
              </a:rPr>
              <a:t>rarely </a:t>
            </a:r>
            <a:r>
              <a:rPr lang="en-IN" dirty="0"/>
              <a:t>make use of the complex instructions provided by CISC machines</a:t>
            </a:r>
          </a:p>
          <a:p>
            <a:r>
              <a:rPr lang="en-IN" dirty="0"/>
              <a:t>Complex operations tended to be </a:t>
            </a:r>
            <a:r>
              <a:rPr lang="en-IN" dirty="0">
                <a:solidFill>
                  <a:srgbClr val="C00000"/>
                </a:solidFill>
              </a:rPr>
              <a:t>slower</a:t>
            </a:r>
            <a:r>
              <a:rPr lang="en-IN" dirty="0"/>
              <a:t> than a sequence of simpler operations doing the same thing</a:t>
            </a:r>
          </a:p>
          <a:p>
            <a:r>
              <a:rPr lang="en-IN" dirty="0"/>
              <a:t>Often real-world programs spend most of their time executing </a:t>
            </a:r>
            <a:r>
              <a:rPr lang="en-IN" dirty="0">
                <a:solidFill>
                  <a:srgbClr val="C00000"/>
                </a:solidFill>
              </a:rPr>
              <a:t>simple operations</a:t>
            </a:r>
            <a:endParaRPr lang="en-IN" dirty="0"/>
          </a:p>
          <a:p>
            <a:r>
              <a:rPr lang="en-IN" dirty="0"/>
              <a:t>Implementing complex operations leads to </a:t>
            </a:r>
            <a:r>
              <a:rPr lang="en-IN" dirty="0">
                <a:solidFill>
                  <a:srgbClr val="C00000"/>
                </a:solidFill>
              </a:rPr>
              <a:t>complicated CPU architecture</a:t>
            </a:r>
            <a:r>
              <a:rPr lang="en-IN" dirty="0"/>
              <a:t> that slow down the execution of simple instructions</a:t>
            </a:r>
          </a:p>
          <a:p>
            <a:pPr lvl="1"/>
            <a:r>
              <a:rPr lang="en-IN" dirty="0"/>
              <a:t>Worse: simple operations are slower even when you don’t use the complex operations</a:t>
            </a:r>
          </a:p>
          <a:p>
            <a:pPr lvl="1"/>
            <a:r>
              <a:rPr lang="en-IN" dirty="0"/>
              <a:t>Complex hardware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516B87-C049-574B-A8F7-D926F982D6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211: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0025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Reduced Instruction Set Computing (RISC)</a:t>
            </a:r>
          </a:p>
        </p:txBody>
      </p:sp>
    </p:spTree>
    <p:extLst>
      <p:ext uri="{BB962C8B-B14F-4D97-AF65-F5344CB8AC3E}">
        <p14:creationId xmlns:p14="http://schemas.microsoft.com/office/powerpoint/2010/main" val="56576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C6031-FFF5-7145-A3EF-EF1D825C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Opposite philosophy later began to dominate: Reduced Instruction Set Computing (RISC)</a:t>
            </a:r>
          </a:p>
          <a:p>
            <a:r>
              <a:rPr lang="en-US" dirty="0">
                <a:sym typeface="Calibri"/>
              </a:rPr>
              <a:t>Simpler (and smaller) instruction set makes it easier to build fast hardware</a:t>
            </a:r>
          </a:p>
          <a:p>
            <a:r>
              <a:rPr lang="en-US" dirty="0">
                <a:sym typeface="Calibri"/>
              </a:rPr>
              <a:t>Let software do the complicated operations by composing simpler ones</a:t>
            </a:r>
          </a:p>
          <a:p>
            <a:r>
              <a:rPr lang="en-IN" dirty="0"/>
              <a:t>Optimise as much as possible the few instructions that are used the most in practise</a:t>
            </a:r>
          </a:p>
          <a:p>
            <a:pPr lvl="1"/>
            <a:r>
              <a:rPr lang="en-IN" dirty="0"/>
              <a:t>Try and make them exceedingly fast</a:t>
            </a:r>
          </a:p>
          <a:p>
            <a:r>
              <a:rPr lang="en-IN" dirty="0"/>
              <a:t>This makes the task of the compiler (much) harder, but the compiler has to compile a program only once, whereas the CPU would have to support complex instructions all the time</a:t>
            </a:r>
          </a:p>
          <a:p>
            <a:endParaRPr lang="en-IN" dirty="0"/>
          </a:p>
          <a:p>
            <a:endParaRPr lang="en-US" dirty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C3311-D1DB-1D42-848C-EA5CBED315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211: Computer Architecture</a:t>
            </a:r>
          </a:p>
        </p:txBody>
      </p:sp>
      <p:sp>
        <p:nvSpPr>
          <p:cNvPr id="5" name="Google Shape;367;p6">
            <a:extLst>
              <a:ext uri="{FF2B5EF4-FFF2-40B4-BE49-F238E27FC236}">
                <a16:creationId xmlns:a16="http://schemas.microsoft.com/office/drawing/2014/main" id="{1B9204C2-9646-2046-A2F5-BB34100FB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Reduced</a:t>
            </a:r>
            <a:r>
              <a:rPr lang="en-US" sz="3200" dirty="0"/>
              <a:t> </a:t>
            </a:r>
            <a:r>
              <a:rPr lang="en-US" sz="3200" dirty="0">
                <a:sym typeface="Calibri"/>
              </a:rPr>
              <a:t>Instruction Set Computing</a:t>
            </a:r>
            <a:endParaRPr sz="32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411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C6031-FFF5-7145-A3EF-EF1D825C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Simple instruction</a:t>
            </a:r>
            <a:r>
              <a:rPr lang="en-US" altLang="en-US" dirty="0">
                <a:ea typeface="ＭＳ Ｐゴシック" panose="020B0600070205080204" pitchFamily="34" charset="-128"/>
              </a:rPr>
              <a:t>: An instruction does small amount of work, it is a primitive using which complex operations can be built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Add, XOR, Multiply, </a:t>
            </a:r>
            <a:r>
              <a:rPr lang="en-US" altLang="en-US" dirty="0" err="1">
                <a:ea typeface="ＭＳ Ｐゴシック" panose="020B0600070205080204" pitchFamily="34" charset="-128"/>
              </a:rPr>
              <a:t>etc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IN" dirty="0">
                <a:solidFill>
                  <a:srgbClr val="C00000"/>
                </a:solidFill>
              </a:rPr>
              <a:t>Load – Store Architecture</a:t>
            </a:r>
          </a:p>
          <a:p>
            <a:pPr lvl="1"/>
            <a:r>
              <a:rPr lang="en-IN" dirty="0"/>
              <a:t>RISC architectures are Load – Store architecture</a:t>
            </a:r>
          </a:p>
          <a:p>
            <a:pPr lvl="1"/>
            <a:r>
              <a:rPr lang="en-IN" dirty="0"/>
              <a:t>External memory was only accessible by a load or store instruction</a:t>
            </a:r>
          </a:p>
          <a:p>
            <a:pPr lvl="1"/>
            <a:r>
              <a:rPr lang="en-IN" dirty="0"/>
              <a:t>All other instructions are limited to internal registers</a:t>
            </a:r>
          </a:p>
          <a:p>
            <a:r>
              <a:rPr lang="en-IN" dirty="0">
                <a:solidFill>
                  <a:srgbClr val="C00000"/>
                </a:solidFill>
              </a:rPr>
              <a:t>Advantages:</a:t>
            </a:r>
          </a:p>
          <a:p>
            <a:pPr lvl="1"/>
            <a:r>
              <a:rPr lang="en-IN" dirty="0"/>
              <a:t>Drastic  simplification of processor design</a:t>
            </a:r>
          </a:p>
          <a:p>
            <a:pPr lvl="1"/>
            <a:r>
              <a:rPr lang="en-IN" dirty="0"/>
              <a:t>Fixed length Instructions</a:t>
            </a:r>
          </a:p>
          <a:p>
            <a:pPr lvl="1"/>
            <a:r>
              <a:rPr lang="en-IN" dirty="0"/>
              <a:t>Simplified Pipelines</a:t>
            </a:r>
          </a:p>
          <a:p>
            <a:pPr lvl="1"/>
            <a:r>
              <a:rPr lang="en-IN" dirty="0"/>
              <a:t>Simplified and more efficient Cache design 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US" dirty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C3311-D1DB-1D42-848C-EA5CBED315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211: Computer Architecture</a:t>
            </a:r>
          </a:p>
        </p:txBody>
      </p:sp>
      <p:sp>
        <p:nvSpPr>
          <p:cNvPr id="5" name="Google Shape;367;p6">
            <a:extLst>
              <a:ext uri="{FF2B5EF4-FFF2-40B4-BE49-F238E27FC236}">
                <a16:creationId xmlns:a16="http://schemas.microsoft.com/office/drawing/2014/main" id="{1B9204C2-9646-2046-A2F5-BB34100FB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Reduced</a:t>
            </a:r>
            <a:r>
              <a:rPr lang="en-US" sz="3200" dirty="0"/>
              <a:t> </a:t>
            </a:r>
            <a:r>
              <a:rPr lang="en-US" sz="3200" dirty="0">
                <a:sym typeface="Calibri"/>
              </a:rPr>
              <a:t>Instruction Set Computing</a:t>
            </a:r>
            <a:endParaRPr sz="32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04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2924944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RISC vs CISC </a:t>
            </a:r>
          </a:p>
        </p:txBody>
      </p:sp>
    </p:spTree>
    <p:extLst>
      <p:ext uri="{BB962C8B-B14F-4D97-AF65-F5344CB8AC3E}">
        <p14:creationId xmlns:p14="http://schemas.microsoft.com/office/powerpoint/2010/main" val="71620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0156-53B8-2742-ACD5-9F13A945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B010-21E7-3B44-9885-CBCB17DB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1124744"/>
            <a:ext cx="5615285" cy="5184576"/>
          </a:xfrm>
        </p:spPr>
        <p:txBody>
          <a:bodyPr/>
          <a:lstStyle/>
          <a:p>
            <a:r>
              <a:rPr lang="en-US" dirty="0"/>
              <a:t>Multiply two numbers in Memory</a:t>
            </a:r>
          </a:p>
          <a:p>
            <a:r>
              <a:rPr lang="en-US" dirty="0"/>
              <a:t>Consider 6 registers and Execution Unit</a:t>
            </a:r>
          </a:p>
          <a:p>
            <a:r>
              <a:rPr lang="en-US" dirty="0"/>
              <a:t>Multiply number at location 2:3 with number at location 5:2 and store the result at location 2:3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CISC Approach</a:t>
            </a:r>
          </a:p>
          <a:p>
            <a:r>
              <a:rPr lang="en-US" dirty="0"/>
              <a:t>Complete the task in as few lines of assembly code</a:t>
            </a:r>
          </a:p>
          <a:p>
            <a:r>
              <a:rPr lang="en-US" dirty="0"/>
              <a:t>Build hardware that is capable of understanding and executing as series of operation</a:t>
            </a:r>
          </a:p>
          <a:p>
            <a:r>
              <a:rPr lang="en-US" dirty="0"/>
              <a:t>Instruction: MULT – that will load two values in to separate registers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EFC8B-5685-C646-9395-D10DE03A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961051"/>
            <a:ext cx="2664296" cy="4134544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7A0299D-B0E1-804C-8653-6B5FBCFFC7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303" y="6326687"/>
            <a:ext cx="3086100" cy="365125"/>
          </a:xfrm>
        </p:spPr>
        <p:txBody>
          <a:bodyPr/>
          <a:lstStyle/>
          <a:p>
            <a:r>
              <a:rPr lang="en-US" dirty="0"/>
              <a:t>Ref: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5047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0156-53B8-2742-ACD5-9F13A945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431711" cy="762000"/>
          </a:xfrm>
        </p:spPr>
        <p:txBody>
          <a:bodyPr/>
          <a:lstStyle/>
          <a:p>
            <a:r>
              <a:rPr lang="en-US" dirty="0"/>
              <a:t>Multiplication Example – CISC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B010-21E7-3B44-9885-CBCB17DB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1124744"/>
            <a:ext cx="6229573" cy="5184576"/>
          </a:xfrm>
        </p:spPr>
        <p:txBody>
          <a:bodyPr/>
          <a:lstStyle/>
          <a:p>
            <a:r>
              <a:rPr lang="en-US" sz="2000" dirty="0"/>
              <a:t>Complete the task in as few lines of assembly code</a:t>
            </a:r>
          </a:p>
          <a:p>
            <a:r>
              <a:rPr lang="en-US" sz="2000" dirty="0"/>
              <a:t>Build hardware that is capable of understanding and executing as series of operation</a:t>
            </a:r>
          </a:p>
          <a:p>
            <a:r>
              <a:rPr lang="en-US" sz="2000" dirty="0"/>
              <a:t>Instruction: MULT – </a:t>
            </a:r>
          </a:p>
          <a:p>
            <a:pPr lvl="1"/>
            <a:r>
              <a:rPr lang="en-US" sz="1800" dirty="0"/>
              <a:t>Load two values in to separate registers</a:t>
            </a:r>
          </a:p>
          <a:p>
            <a:pPr lvl="1"/>
            <a:r>
              <a:rPr lang="en-US" sz="1800" dirty="0"/>
              <a:t>Multiply the operands in Execution Unit</a:t>
            </a:r>
          </a:p>
          <a:p>
            <a:pPr lvl="1"/>
            <a:r>
              <a:rPr lang="en-US" sz="1800" dirty="0"/>
              <a:t>Store the result in appropriate register</a:t>
            </a:r>
          </a:p>
          <a:p>
            <a:r>
              <a:rPr lang="en-US" sz="2000" dirty="0"/>
              <a:t>Entire task is completed in one instruction:</a:t>
            </a:r>
          </a:p>
          <a:p>
            <a:pPr lvl="1"/>
            <a:r>
              <a:rPr lang="en-IN" sz="1800" dirty="0"/>
              <a:t>MULT 2:3, 5:2</a:t>
            </a:r>
          </a:p>
          <a:p>
            <a:r>
              <a:rPr lang="en-IN" sz="2000" dirty="0"/>
              <a:t>MULT is a </a:t>
            </a:r>
            <a:r>
              <a:rPr lang="en-IN" sz="2000" dirty="0">
                <a:solidFill>
                  <a:srgbClr val="C00000"/>
                </a:solidFill>
              </a:rPr>
              <a:t>complex instruction</a:t>
            </a:r>
          </a:p>
          <a:p>
            <a:pPr lvl="1"/>
            <a:r>
              <a:rPr lang="en-IN" sz="1800" dirty="0"/>
              <a:t>It operates </a:t>
            </a:r>
            <a:r>
              <a:rPr lang="en-IN" sz="1800" dirty="0">
                <a:solidFill>
                  <a:srgbClr val="0070C0"/>
                </a:solidFill>
              </a:rPr>
              <a:t>directly on computer Memory </a:t>
            </a:r>
            <a:r>
              <a:rPr lang="en-IN" sz="1800" dirty="0"/>
              <a:t>and </a:t>
            </a:r>
            <a:r>
              <a:rPr lang="en-IN" sz="1800" dirty="0">
                <a:solidFill>
                  <a:srgbClr val="0070C0"/>
                </a:solidFill>
              </a:rPr>
              <a:t>does not require explicit loading or storing function</a:t>
            </a:r>
          </a:p>
          <a:p>
            <a:pPr lvl="1"/>
            <a:r>
              <a:rPr lang="en-IN" sz="1800" dirty="0"/>
              <a:t>This resembles HLL instruction: a = a * b</a:t>
            </a:r>
          </a:p>
          <a:p>
            <a:r>
              <a:rPr lang="en-IN" sz="2000" dirty="0"/>
              <a:t>The length of the code is relatively short, very little RAM is required to store instructions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EFC8B-5685-C646-9395-D10DE03A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34" y="950640"/>
            <a:ext cx="2233999" cy="346679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9691A6-1422-E643-AA2A-0D8E39FFB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303" y="6326687"/>
            <a:ext cx="3086100" cy="365125"/>
          </a:xfrm>
        </p:spPr>
        <p:txBody>
          <a:bodyPr/>
          <a:lstStyle/>
          <a:p>
            <a:r>
              <a:rPr lang="en-US" dirty="0"/>
              <a:t>Ref: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8047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0156-53B8-2742-ACD5-9F13A945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431711" cy="762000"/>
          </a:xfrm>
        </p:spPr>
        <p:txBody>
          <a:bodyPr/>
          <a:lstStyle/>
          <a:p>
            <a:r>
              <a:rPr lang="en-US" dirty="0"/>
              <a:t>Multiplication Example – RISC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B010-21E7-3B44-9885-CBCB17DB7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1124744"/>
            <a:ext cx="6229573" cy="5184576"/>
          </a:xfrm>
        </p:spPr>
        <p:txBody>
          <a:bodyPr/>
          <a:lstStyle/>
          <a:p>
            <a:r>
              <a:rPr lang="en-IN" sz="2000" dirty="0"/>
              <a:t>RISC processors only use simple instructions that can be executed within one clock cycle</a:t>
            </a:r>
          </a:p>
          <a:p>
            <a:r>
              <a:rPr lang="en-IN" sz="2000" dirty="0"/>
              <a:t>MULT command could be divided into three separate commands: LOAD – which moves data from memory bank to a register</a:t>
            </a:r>
          </a:p>
          <a:p>
            <a:r>
              <a:rPr lang="en-IN" sz="2000" dirty="0"/>
              <a:t>PROD - product of two operands located within the registers</a:t>
            </a:r>
          </a:p>
          <a:p>
            <a:r>
              <a:rPr lang="en-IN" sz="2000" dirty="0"/>
              <a:t>STORE - moves data from a register to the memory banks</a:t>
            </a:r>
          </a:p>
          <a:p>
            <a:pPr marL="457200" lvl="1" indent="0">
              <a:buNone/>
            </a:pPr>
            <a:r>
              <a:rPr lang="en-IN" sz="1600" dirty="0">
                <a:solidFill>
                  <a:srgbClr val="FF0000"/>
                </a:solidFill>
              </a:rPr>
              <a:t>LOAD A, 2:3</a:t>
            </a:r>
            <a:br>
              <a:rPr lang="en-IN" sz="1400" dirty="0">
                <a:solidFill>
                  <a:srgbClr val="FF0000"/>
                </a:solidFill>
              </a:rPr>
            </a:br>
            <a:r>
              <a:rPr lang="en-IN" sz="1600" dirty="0">
                <a:solidFill>
                  <a:srgbClr val="FF0000"/>
                </a:solidFill>
              </a:rPr>
              <a:t>LOAD B, 5:2</a:t>
            </a:r>
            <a:br>
              <a:rPr lang="en-IN" sz="1400" dirty="0">
                <a:solidFill>
                  <a:srgbClr val="FF0000"/>
                </a:solidFill>
              </a:rPr>
            </a:br>
            <a:r>
              <a:rPr lang="en-IN" sz="1600" dirty="0">
                <a:solidFill>
                  <a:srgbClr val="FF0000"/>
                </a:solidFill>
              </a:rPr>
              <a:t>PROD A, B</a:t>
            </a:r>
            <a:br>
              <a:rPr lang="en-IN" sz="1400" dirty="0">
                <a:solidFill>
                  <a:srgbClr val="FF0000"/>
                </a:solidFill>
              </a:rPr>
            </a:br>
            <a:r>
              <a:rPr lang="en-IN" sz="1600" dirty="0">
                <a:solidFill>
                  <a:srgbClr val="FF0000"/>
                </a:solidFill>
              </a:rPr>
              <a:t>STORE 2:3, A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800" dirty="0"/>
              <a:t>Simple instructions can be executed at high speed – one instruction in one cycle</a:t>
            </a:r>
          </a:p>
          <a:p>
            <a:r>
              <a:rPr lang="en-US" sz="1800" dirty="0"/>
              <a:t>More RAM is required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EFC8B-5685-C646-9395-D10DE03A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334" y="950640"/>
            <a:ext cx="2233999" cy="346679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912B555-93F8-C94C-9A5A-AE95C3C73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303" y="6326687"/>
            <a:ext cx="3086100" cy="365125"/>
          </a:xfrm>
        </p:spPr>
        <p:txBody>
          <a:bodyPr/>
          <a:lstStyle/>
          <a:p>
            <a:r>
              <a:rPr lang="en-US" dirty="0"/>
              <a:t>Ref: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94858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734D3-051E-4844-8FC3-C2161B75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5BE8D1-A022-B345-874E-575DA3F4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Computer Organization and Design, Fifth Edition: The Hardware/Software Interface”, D. A. Patterson and J. L. Hennessy, Morgan Kaufmann Publishing</a:t>
            </a:r>
            <a:endParaRPr lang="en-IN" dirty="0"/>
          </a:p>
          <a:p>
            <a:r>
              <a:rPr lang="en-IN" dirty="0"/>
              <a:t>RISC vs CISC, Stanford University </a:t>
            </a:r>
            <a:r>
              <a:rPr lang="en-IN" dirty="0">
                <a:hlinkClick r:id="rId3"/>
              </a:rPr>
              <a:t>https://cs.stanford.edu/people/eroberts/courses/soco/projects/risc/risccisc/</a:t>
            </a:r>
            <a:endParaRPr lang="en-IN" dirty="0"/>
          </a:p>
          <a:p>
            <a:r>
              <a:rPr lang="en-IN" dirty="0"/>
              <a:t>CS61C Introduction to Machine Language, Course CS61C, Great Ideas in Computer Architecture, Instructor Branden </a:t>
            </a:r>
            <a:r>
              <a:rPr lang="en-IN" dirty="0" err="1"/>
              <a:t>Ghena</a:t>
            </a:r>
            <a:r>
              <a:rPr lang="en-IN" dirty="0"/>
              <a:t>, July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0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61F9-59FE-1B4B-8B84-ECDB9393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B8DD-96A0-1045-B334-1DE169CC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950640"/>
            <a:ext cx="7896225" cy="5184576"/>
          </a:xfrm>
        </p:spPr>
        <p:txBody>
          <a:bodyPr/>
          <a:lstStyle/>
          <a:p>
            <a:r>
              <a:rPr lang="en-US" dirty="0"/>
              <a:t>Each instruction requires one cycle to execute</a:t>
            </a:r>
          </a:p>
          <a:p>
            <a:r>
              <a:rPr lang="en-US" dirty="0"/>
              <a:t>Simple RISC instructions require less transistors to implement hardware</a:t>
            </a:r>
          </a:p>
          <a:p>
            <a:r>
              <a:rPr lang="en-US" dirty="0"/>
              <a:t>More room is available for Registers</a:t>
            </a:r>
          </a:p>
          <a:p>
            <a:r>
              <a:rPr lang="en-US" dirty="0"/>
              <a:t>All instructions execute in a uniform amount of time </a:t>
            </a:r>
            <a:r>
              <a:rPr lang="en-US" dirty="0">
                <a:sym typeface="Wingdings" pitchFamily="2" charset="2"/>
              </a:rPr>
              <a:t> pipelining is possible</a:t>
            </a:r>
          </a:p>
          <a:p>
            <a:r>
              <a:rPr lang="en-US" dirty="0">
                <a:sym typeface="Wingdings" pitchFamily="2" charset="2"/>
              </a:rPr>
              <a:t>Separating Load and Store reduces amount of work</a:t>
            </a:r>
          </a:p>
          <a:p>
            <a:r>
              <a:rPr lang="en-US" dirty="0">
                <a:sym typeface="Wingdings" pitchFamily="2" charset="2"/>
              </a:rPr>
              <a:t>Less number of instructions</a:t>
            </a:r>
          </a:p>
          <a:p>
            <a:r>
              <a:rPr lang="en-US" dirty="0">
                <a:sym typeface="Wingdings" pitchFamily="2" charset="2"/>
              </a:rPr>
              <a:t>Faster clock  small cycle time</a:t>
            </a:r>
          </a:p>
          <a:p>
            <a:r>
              <a:rPr lang="en-IN" dirty="0"/>
              <a:t> The operand will remain in the register until another value is loaded in its place </a:t>
            </a:r>
            <a:r>
              <a:rPr lang="en-IN" dirty="0">
                <a:sym typeface="Wingdings" pitchFamily="2" charset="2"/>
              </a:rPr>
              <a:t> Advantage when the operand is used again in the next instruction</a:t>
            </a:r>
          </a:p>
          <a:p>
            <a:r>
              <a:rPr lang="en-IN" dirty="0">
                <a:sym typeface="Wingdings" pitchFamily="2" charset="2"/>
              </a:rPr>
              <a:t>RAM Size is not a concern any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9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61F9-59FE-1B4B-8B84-ECDB9393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B8DD-96A0-1045-B334-1DE169CC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950640"/>
            <a:ext cx="7896225" cy="5184576"/>
          </a:xfrm>
        </p:spPr>
        <p:txBody>
          <a:bodyPr/>
          <a:lstStyle/>
          <a:p>
            <a:r>
              <a:rPr lang="en-US" dirty="0"/>
              <a:t>Shorter design time</a:t>
            </a:r>
          </a:p>
          <a:p>
            <a:r>
              <a:rPr lang="en-US" dirty="0"/>
              <a:t>Better use of Chip Space</a:t>
            </a:r>
          </a:p>
          <a:p>
            <a:r>
              <a:rPr lang="en-US" dirty="0"/>
              <a:t>Greater Speed</a:t>
            </a:r>
          </a:p>
          <a:p>
            <a:r>
              <a:rPr lang="en-US" dirty="0"/>
              <a:t>Assembly doesn’t need to closely match with HLL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8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1928-9AB5-8F4D-9B94-7901587B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76B1-9908-6047-BBBC-658318EC1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use of Registers</a:t>
            </a:r>
          </a:p>
          <a:p>
            <a:r>
              <a:rPr lang="en-US" dirty="0"/>
              <a:t>Less number of registers – as hardware takes up  most of the space</a:t>
            </a:r>
          </a:p>
          <a:p>
            <a:r>
              <a:rPr lang="en-US" dirty="0"/>
              <a:t>Instructions require multiple clock cycles for completion</a:t>
            </a:r>
          </a:p>
          <a:p>
            <a:r>
              <a:rPr lang="en-IN" dirty="0"/>
              <a:t>Memory-to-memory: "LOAD" and "STORE"</a:t>
            </a:r>
            <a:br>
              <a:rPr lang="en-IN" dirty="0"/>
            </a:br>
            <a:r>
              <a:rPr lang="en-IN" dirty="0"/>
              <a:t>incorporated in instructions</a:t>
            </a:r>
          </a:p>
          <a:p>
            <a:r>
              <a:rPr lang="en-IN" dirty="0"/>
              <a:t>Small code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Historical Perspective</a:t>
            </a:r>
          </a:p>
        </p:txBody>
      </p:sp>
    </p:spTree>
    <p:extLst>
      <p:ext uri="{BB962C8B-B14F-4D97-AF65-F5344CB8AC3E}">
        <p14:creationId xmlns:p14="http://schemas.microsoft.com/office/powerpoint/2010/main" val="52374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D80D-C0F2-1B41-86B2-CE53C35E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 and RISC Historical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F3E01-6901-8440-8E22-3909EB2E5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950640"/>
            <a:ext cx="8351589" cy="5430688"/>
          </a:xfrm>
        </p:spPr>
        <p:txBody>
          <a:bodyPr/>
          <a:lstStyle/>
          <a:p>
            <a:r>
              <a:rPr lang="en-US" dirty="0"/>
              <a:t>CISC processor came first; RISC processor came in early 1980s</a:t>
            </a:r>
          </a:p>
          <a:p>
            <a:r>
              <a:rPr lang="en-US" dirty="0"/>
              <a:t>Original reasons for CISC</a:t>
            </a:r>
          </a:p>
          <a:p>
            <a:pPr lvl="1"/>
            <a:r>
              <a:rPr lang="en-US" dirty="0"/>
              <a:t>Memory was small and expensive : So small program was a positive</a:t>
            </a:r>
          </a:p>
          <a:p>
            <a:pPr lvl="1"/>
            <a:r>
              <a:rPr lang="en-US" dirty="0"/>
              <a:t>Programmers were working in assembly. They were able to take full advantage of more complex instructions in programming</a:t>
            </a:r>
          </a:p>
          <a:p>
            <a:r>
              <a:rPr lang="en-IN" dirty="0"/>
              <a:t>Large amount of legacy x86 code (e.g. Microsoft products)</a:t>
            </a:r>
          </a:p>
          <a:p>
            <a:pPr lvl="1"/>
            <a:r>
              <a:rPr lang="en-IN" dirty="0"/>
              <a:t>Locking PC users into x86 CISC. x86 has been backwards</a:t>
            </a:r>
          </a:p>
          <a:p>
            <a:pPr lvl="1"/>
            <a:r>
              <a:rPr lang="en-IN" dirty="0"/>
              <a:t>Compatible back to the 8080 processor (1974)</a:t>
            </a:r>
          </a:p>
          <a:p>
            <a:r>
              <a:rPr lang="en-IN" dirty="0"/>
              <a:t>Under the hood’ modern Intel processors are also RISC:</a:t>
            </a:r>
          </a:p>
          <a:p>
            <a:pPr lvl="1"/>
            <a:r>
              <a:rPr lang="en-IN" dirty="0"/>
              <a:t>Complicated x86 machine instructions are translated at run-time into much simpler underlying RISC microcode</a:t>
            </a:r>
          </a:p>
          <a:p>
            <a:pPr lvl="2"/>
            <a:r>
              <a:rPr lang="en-IN" dirty="0"/>
              <a:t>not user-visible</a:t>
            </a:r>
          </a:p>
          <a:p>
            <a:endParaRPr lang="en-IN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063B-80D1-304C-BB94-2C08AD9E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 and RISC Historical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3AC98-472F-F449-B2A3-E3EC8563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970484"/>
            <a:ext cx="7991549" cy="5256584"/>
          </a:xfrm>
        </p:spPr>
        <p:txBody>
          <a:bodyPr/>
          <a:lstStyle/>
          <a:p>
            <a:r>
              <a:rPr lang="en-US" dirty="0"/>
              <a:t>Despite RISC advantages argument arose, CISC remained dominant due to </a:t>
            </a:r>
          </a:p>
          <a:p>
            <a:pPr lvl="1"/>
            <a:r>
              <a:rPr lang="en-US" dirty="0"/>
              <a:t>Legacy and commercial interest (example -  Intel)</a:t>
            </a:r>
          </a:p>
          <a:p>
            <a:pPr lvl="1"/>
            <a:r>
              <a:rPr lang="en-US" dirty="0"/>
              <a:t>Lack of major initial support to take a risk with RISC</a:t>
            </a:r>
          </a:p>
          <a:p>
            <a:r>
              <a:rPr lang="en-US" dirty="0"/>
              <a:t>In the last two decades, RISC processor grew in presence and numbers</a:t>
            </a:r>
          </a:p>
          <a:p>
            <a:r>
              <a:rPr lang="en-US" dirty="0"/>
              <a:t>Today’s market place is significantly shaped by smartphones and tablets</a:t>
            </a:r>
          </a:p>
          <a:p>
            <a:pPr lvl="1"/>
            <a:r>
              <a:rPr lang="en-US" dirty="0"/>
              <a:t>Energy and power are major design constraints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4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Special Purpose Processors</a:t>
            </a:r>
          </a:p>
        </p:txBody>
      </p:sp>
    </p:spTree>
    <p:extLst>
      <p:ext uri="{BB962C8B-B14F-4D97-AF65-F5344CB8AC3E}">
        <p14:creationId xmlns:p14="http://schemas.microsoft.com/office/powerpoint/2010/main" val="421296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6B9-2FDF-FE45-A481-9A5BEBEE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Purpose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C53A-3A60-2340-9963-BE50AA5B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752"/>
            <a:ext cx="8135565" cy="5184576"/>
          </a:xfrm>
        </p:spPr>
        <p:txBody>
          <a:bodyPr/>
          <a:lstStyle/>
          <a:p>
            <a:r>
              <a:rPr lang="en-IN" dirty="0"/>
              <a:t>Sometimes a workload is so extremely skewed towards certain commands that it makes sense to abandon traditional CPU architecture (including RISC) and use special purpose processors</a:t>
            </a:r>
          </a:p>
          <a:p>
            <a:r>
              <a:rPr lang="en-IN" dirty="0"/>
              <a:t>GPUs (graphics processing unit) </a:t>
            </a:r>
          </a:p>
          <a:p>
            <a:pPr lvl="1"/>
            <a:r>
              <a:rPr lang="en-IN" dirty="0"/>
              <a:t>Designed to exploit high degree of SIMD parallelism in graphics and image processing algorithms</a:t>
            </a:r>
          </a:p>
          <a:p>
            <a:r>
              <a:rPr lang="en-IN" dirty="0"/>
              <a:t>Bitcoin lead to dedicated chips that compute nothing but SHA256 (Hash Function)</a:t>
            </a:r>
          </a:p>
          <a:p>
            <a:r>
              <a:rPr lang="en-IN" dirty="0"/>
              <a:t>Google’s TPU (Tensor Processing Units)</a:t>
            </a:r>
          </a:p>
          <a:p>
            <a:pPr lvl="1"/>
            <a:r>
              <a:rPr lang="en-IN" dirty="0"/>
              <a:t>Basically matrix multiplication and activation function engine</a:t>
            </a:r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21C0-99A1-AD4A-B93F-30F8758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9E25-00DF-8142-A906-B56A98F8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 vs CISC debate continues</a:t>
            </a:r>
          </a:p>
          <a:p>
            <a:r>
              <a:rPr lang="en-US" dirty="0"/>
              <a:t>RISC architecture </a:t>
            </a:r>
          </a:p>
          <a:p>
            <a:pPr lvl="1"/>
            <a:r>
              <a:rPr lang="en-US" dirty="0"/>
              <a:t>Simple and Uniform Instructions</a:t>
            </a:r>
          </a:p>
          <a:p>
            <a:pPr lvl="1"/>
            <a:r>
              <a:rPr lang="en-US" dirty="0"/>
              <a:t>Fast Operations</a:t>
            </a:r>
          </a:p>
          <a:p>
            <a:pPr lvl="1"/>
            <a:r>
              <a:rPr lang="en-US" dirty="0"/>
              <a:t>More Registers </a:t>
            </a:r>
          </a:p>
          <a:p>
            <a:pPr lvl="1"/>
            <a:r>
              <a:rPr lang="en-US" dirty="0"/>
              <a:t>Load – Store Architecture</a:t>
            </a:r>
          </a:p>
          <a:p>
            <a:pPr lvl="1"/>
            <a:r>
              <a:rPr lang="en-US" dirty="0"/>
              <a:t>Efficient use of hardware</a:t>
            </a:r>
          </a:p>
          <a:p>
            <a:r>
              <a:rPr lang="en-US" dirty="0"/>
              <a:t>CISC Architecture</a:t>
            </a:r>
          </a:p>
          <a:p>
            <a:pPr lvl="1"/>
            <a:r>
              <a:rPr lang="en-US" dirty="0"/>
              <a:t>Less HLL code size</a:t>
            </a:r>
          </a:p>
          <a:p>
            <a:pPr lvl="1"/>
            <a:r>
              <a:rPr lang="en-US" dirty="0"/>
              <a:t>Complex instructions – Instructions try to do too many things</a:t>
            </a:r>
          </a:p>
          <a:p>
            <a:pPr lvl="1"/>
            <a:r>
              <a:rPr lang="en-US" dirty="0"/>
              <a:t>Complex hardware</a:t>
            </a:r>
          </a:p>
          <a:p>
            <a:pPr lvl="1"/>
            <a:r>
              <a:rPr lang="en-US" dirty="0"/>
              <a:t>Legacy reasons</a:t>
            </a:r>
          </a:p>
        </p:txBody>
      </p:sp>
    </p:spTree>
    <p:extLst>
      <p:ext uri="{BB962C8B-B14F-4D97-AF65-F5344CB8AC3E}">
        <p14:creationId xmlns:p14="http://schemas.microsoft.com/office/powerpoint/2010/main" val="64124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E85C7-79D7-0F4B-8CD1-D8F7BFCF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today’s class we will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1E853-EE7C-3B42-BE25-53674FE0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/ Machine Instructions -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Assembly/Machine Instructions - Basics</a:t>
            </a:r>
          </a:p>
        </p:txBody>
      </p:sp>
    </p:spTree>
    <p:extLst>
      <p:ext uri="{BB962C8B-B14F-4D97-AF65-F5344CB8AC3E}">
        <p14:creationId xmlns:p14="http://schemas.microsoft.com/office/powerpoint/2010/main" val="305264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482c2159_0_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Assembly </a:t>
            </a:r>
            <a:r>
              <a:rPr lang="en-US" sz="2600" dirty="0">
                <a:solidFill>
                  <a:srgbClr val="000000"/>
                </a:solidFill>
              </a:rPr>
              <a:t>(Also known as: Assembly Language, ASM)</a:t>
            </a:r>
            <a:endParaRPr sz="2600" dirty="0">
              <a:solidFill>
                <a:srgbClr val="000000"/>
              </a:solidFill>
            </a:endParaRPr>
          </a:p>
        </p:txBody>
      </p:sp>
      <p:sp>
        <p:nvSpPr>
          <p:cNvPr id="325" name="Google Shape;325;g5c482c2159_0_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low-level programming language where the program instructions match a particular architecture’s operations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500" dirty="0"/>
              <a:t> </a:t>
            </a:r>
            <a:endParaRPr sz="1500" dirty="0"/>
          </a:p>
          <a:p>
            <a:pPr lvl="0"/>
            <a:r>
              <a:rPr lang="en-US" dirty="0"/>
              <a:t>Splits a program into many small instructions that each do one single part of the process</a:t>
            </a:r>
            <a:endParaRPr dirty="0"/>
          </a:p>
        </p:txBody>
      </p:sp>
      <p:sp>
        <p:nvSpPr>
          <p:cNvPr id="326" name="Google Shape;326;g5c482c2159_0_24"/>
          <p:cNvSpPr txBox="1"/>
          <p:nvPr/>
        </p:nvSpPr>
        <p:spPr>
          <a:xfrm>
            <a:off x="669950" y="4138975"/>
            <a:ext cx="3896100" cy="17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program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= (b+c)-(d+e);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5c482c2159_0_24"/>
          <p:cNvSpPr txBox="1"/>
          <p:nvPr/>
        </p:nvSpPr>
        <p:spPr>
          <a:xfrm>
            <a:off x="4566050" y="4138975"/>
            <a:ext cx="3896100" cy="17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program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add t1, s3, s4</a:t>
            </a:r>
            <a:endParaRPr sz="31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add t2, s1, s2</a:t>
            </a:r>
            <a:endParaRPr sz="31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sub s0, t2, t1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C6932AF-9555-8649-93A6-382A17AF0A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4" y="6444877"/>
            <a:ext cx="4319141" cy="365125"/>
          </a:xfrm>
        </p:spPr>
        <p:txBody>
          <a:bodyPr/>
          <a:lstStyle/>
          <a:p>
            <a:r>
              <a:rPr lang="en-US" dirty="0"/>
              <a:t>Ref: Course CS61C, </a:t>
            </a:r>
            <a:r>
              <a:rPr lang="en-US" dirty="0" err="1"/>
              <a:t>Univ</a:t>
            </a:r>
            <a:r>
              <a:rPr lang="en-US" dirty="0"/>
              <a:t> of Berkeley, Instructor – Branden </a:t>
            </a:r>
            <a:r>
              <a:rPr lang="en-US" dirty="0" err="1"/>
              <a:t>Ghena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5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c482c2159_0_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There are many assembly languages</a:t>
            </a:r>
            <a:endParaRPr dirty="0"/>
          </a:p>
        </p:txBody>
      </p:sp>
      <p:sp>
        <p:nvSpPr>
          <p:cNvPr id="334" name="Google Shape;334;g5c482c2159_0_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20600" cy="48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  <a:p>
            <a:r>
              <a:rPr lang="en-US" dirty="0"/>
              <a:t>Each architecture will have a different set of operations that it supports</a:t>
            </a:r>
            <a:endParaRPr dirty="0"/>
          </a:p>
          <a:p>
            <a:pPr lvl="1"/>
            <a:r>
              <a:rPr lang="en-US" dirty="0"/>
              <a:t>Although there are many similarities</a:t>
            </a:r>
            <a:endParaRPr dirty="0"/>
          </a:p>
          <a:p>
            <a:endParaRPr dirty="0"/>
          </a:p>
          <a:p>
            <a:r>
              <a:rPr lang="en-US" dirty="0"/>
              <a:t>Assembly is not portable to other architectures (like C is)</a:t>
            </a:r>
            <a:endParaRPr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238192C-FABD-DD41-A1F0-E489D618FD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6399"/>
            <a:ext cx="4319141" cy="365125"/>
          </a:xfrm>
        </p:spPr>
        <p:txBody>
          <a:bodyPr/>
          <a:lstStyle/>
          <a:p>
            <a:r>
              <a:rPr lang="en-US" dirty="0"/>
              <a:t>Ref: Course CS61C, </a:t>
            </a:r>
            <a:r>
              <a:rPr lang="en-US" dirty="0" err="1"/>
              <a:t>Univ</a:t>
            </a:r>
            <a:r>
              <a:rPr lang="en-US" dirty="0"/>
              <a:t> of Berkeley, Instructor – Branden </a:t>
            </a:r>
            <a:r>
              <a:rPr lang="en-US" dirty="0" err="1"/>
              <a:t>Ghena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0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Calibri"/>
              </a:rPr>
              <a:t>Mainstream Instruction Set </a:t>
            </a:r>
            <a:r>
              <a:rPr lang="en-US" dirty="0"/>
              <a:t>Architectures</a:t>
            </a:r>
            <a:endParaRPr dirty="0">
              <a:sym typeface="Calibri"/>
            </a:endParaRPr>
          </a:p>
        </p:txBody>
      </p:sp>
      <p:pic>
        <p:nvPicPr>
          <p:cNvPr id="344" name="Google Shape;3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1558137"/>
            <a:ext cx="1828800" cy="5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8960" y="2377440"/>
            <a:ext cx="2926080" cy="278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"/>
          <p:cNvPicPr preferRelativeResize="0"/>
          <p:nvPr/>
        </p:nvPicPr>
        <p:blipFill rotWithShape="1">
          <a:blip r:embed="rId5">
            <a:alphaModFix/>
          </a:blip>
          <a:srcRect t="23291" b="-7198"/>
          <a:stretch/>
        </p:blipFill>
        <p:spPr>
          <a:xfrm>
            <a:off x="6126478" y="2599079"/>
            <a:ext cx="2693994" cy="2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" y="2377440"/>
            <a:ext cx="2926080" cy="21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233" y="1371600"/>
            <a:ext cx="137849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25225" y="1571625"/>
            <a:ext cx="2728500" cy="5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"/>
          <p:cNvSpPr txBox="1"/>
          <p:nvPr/>
        </p:nvSpPr>
        <p:spPr>
          <a:xfrm>
            <a:off x="91440" y="5212080"/>
            <a:ext cx="292608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Macbooks &amp; PCs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(Core i3, i5, i7, 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x86 Instruction Set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"/>
          <p:cNvSpPr txBox="1"/>
          <p:nvPr/>
        </p:nvSpPr>
        <p:spPr>
          <a:xfrm>
            <a:off x="3108959" y="5212079"/>
            <a:ext cx="292608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Smartphone-like 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(iPhone,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Raspberry Pi,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ARM Instruction Set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"/>
          <p:cNvSpPr txBox="1"/>
          <p:nvPr/>
        </p:nvSpPr>
        <p:spPr>
          <a:xfrm>
            <a:off x="6126478" y="5212080"/>
            <a:ext cx="292608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Versatile and open-source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Relatively new, designed for cloud computing, embedded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systems, academic use</a:t>
            </a:r>
            <a:br>
              <a:rPr lang="en-US" dirty="0"/>
            </a:br>
            <a:r>
              <a:rPr lang="en-US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RISCV Instruction Set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"/>
          <p:cNvPicPr preferRelativeResize="0"/>
          <p:nvPr/>
        </p:nvPicPr>
        <p:blipFill rotWithShape="1">
          <a:blip r:embed="rId5">
            <a:alphaModFix/>
          </a:blip>
          <a:srcRect b="94027"/>
          <a:stretch/>
        </p:blipFill>
        <p:spPr>
          <a:xfrm>
            <a:off x="6001926" y="2316592"/>
            <a:ext cx="2895600" cy="18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59D83257-5CDE-8D49-9317-22ED3190F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5"/>
            <a:ext cx="4319141" cy="365125"/>
          </a:xfrm>
        </p:spPr>
        <p:txBody>
          <a:bodyPr/>
          <a:lstStyle/>
          <a:p>
            <a:r>
              <a:rPr lang="en-US" dirty="0"/>
              <a:t>Ref: Course CS61C, </a:t>
            </a:r>
            <a:r>
              <a:rPr lang="en-US" dirty="0" err="1"/>
              <a:t>Univ</a:t>
            </a:r>
            <a:r>
              <a:rPr lang="en-US" dirty="0"/>
              <a:t> of Berkeley, Instructor – Branden </a:t>
            </a:r>
            <a:r>
              <a:rPr lang="en-US" dirty="0" err="1"/>
              <a:t>Ghena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8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046A-84BD-E041-A8CD-06D0B6C9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7783639" cy="762000"/>
          </a:xfrm>
        </p:spPr>
        <p:txBody>
          <a:bodyPr/>
          <a:lstStyle/>
          <a:p>
            <a:r>
              <a:rPr lang="en-US" sz="3200" dirty="0"/>
              <a:t>Which instructions should an assembly include?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FE70-54FB-2D4D-A7B4-7FB7400299D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There are some obviously useful instructions:</a:t>
            </a:r>
          </a:p>
          <a:p>
            <a:pPr lvl="1"/>
            <a:r>
              <a:rPr lang="en-US" dirty="0"/>
              <a:t>add, subtract, and, bit shift</a:t>
            </a:r>
          </a:p>
          <a:p>
            <a:pPr lvl="1"/>
            <a:r>
              <a:rPr lang="en-US" dirty="0"/>
              <a:t>read and write memory</a:t>
            </a:r>
          </a:p>
          <a:p>
            <a:endParaRPr lang="en-US" dirty="0">
              <a:sym typeface="Calibri"/>
            </a:endParaRPr>
          </a:p>
          <a:p>
            <a:r>
              <a:rPr lang="en-US" dirty="0">
                <a:sym typeface="Calibri"/>
              </a:rPr>
              <a:t>But what about:</a:t>
            </a:r>
          </a:p>
          <a:p>
            <a:pPr lvl="1"/>
            <a:r>
              <a:rPr lang="en-US" dirty="0">
                <a:sym typeface="Calibri"/>
              </a:rPr>
              <a:t>only run the next instruction if these two values are equal</a:t>
            </a:r>
          </a:p>
          <a:p>
            <a:pPr lvl="1"/>
            <a:r>
              <a:rPr lang="en-US" dirty="0">
                <a:sym typeface="Calibri"/>
              </a:rPr>
              <a:t>perform four pairwise multiplications simultaneously</a:t>
            </a:r>
          </a:p>
          <a:p>
            <a:pPr lvl="1"/>
            <a:r>
              <a:rPr lang="en-US" dirty="0">
                <a:sym typeface="Calibri"/>
              </a:rPr>
              <a:t>add two ascii numbers together (‘2’ + ‘3’ = 5)</a:t>
            </a:r>
          </a:p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DAEDEC9-218D-BE40-9E65-F95FE19BD7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6399"/>
            <a:ext cx="4319141" cy="365125"/>
          </a:xfrm>
        </p:spPr>
        <p:txBody>
          <a:bodyPr/>
          <a:lstStyle/>
          <a:p>
            <a:r>
              <a:rPr lang="en-US" dirty="0"/>
              <a:t>Ref: Course CS61C, </a:t>
            </a:r>
            <a:r>
              <a:rPr lang="en-US" dirty="0" err="1"/>
              <a:t>Univ</a:t>
            </a:r>
            <a:r>
              <a:rPr lang="en-US" dirty="0"/>
              <a:t> of Berkeley, Instructor – Branden </a:t>
            </a:r>
            <a:r>
              <a:rPr lang="en-US" dirty="0" err="1"/>
              <a:t>Ghena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0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FE0300-A991-354A-B066-6B49458DD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06084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Complex Instruction Set Computing (CISC)</a:t>
            </a:r>
          </a:p>
        </p:txBody>
      </p:sp>
    </p:spTree>
    <p:extLst>
      <p:ext uri="{BB962C8B-B14F-4D97-AF65-F5344CB8AC3E}">
        <p14:creationId xmlns:p14="http://schemas.microsoft.com/office/powerpoint/2010/main" val="3639710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A Style2" id="{785CC862-AD9E-B14B-8323-DEED5B510C8D}" vid="{4A6C5C6E-4F03-D64F-A432-ED0CCB7D2A6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 Style2" id="{785CC862-AD9E-B14B-8323-DEED5B510C8D}" vid="{08A5548E-C97E-4549-8CB2-1E907431C39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2097</TotalTime>
  <Words>1651</Words>
  <Application>Microsoft Macintosh PowerPoint</Application>
  <PresentationFormat>On-screen Show (4:3)</PresentationFormat>
  <Paragraphs>219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Arial</vt:lpstr>
      <vt:lpstr>Arial Narrow</vt:lpstr>
      <vt:lpstr>Calibri</vt:lpstr>
      <vt:lpstr>Calibri Light</vt:lpstr>
      <vt:lpstr>Courier New</vt:lpstr>
      <vt:lpstr>Times New Roman</vt:lpstr>
      <vt:lpstr>Wingdings</vt:lpstr>
      <vt:lpstr>Wingdings 2</vt:lpstr>
      <vt:lpstr>template2007</vt:lpstr>
      <vt:lpstr>Custom Design</vt:lpstr>
      <vt:lpstr> CS 211 Computer Architecture Lecture 10: ISA – RISC vs CISC</vt:lpstr>
      <vt:lpstr>Acknowledgements</vt:lpstr>
      <vt:lpstr>In today’s class we will study</vt:lpstr>
      <vt:lpstr>Assembly/Machine Instructions - Basics</vt:lpstr>
      <vt:lpstr>Assembly (Also known as: Assembly Language, ASM)</vt:lpstr>
      <vt:lpstr>There are many assembly languages</vt:lpstr>
      <vt:lpstr>Mainstream Instruction Set Architectures</vt:lpstr>
      <vt:lpstr>Which instructions should an assembly include?</vt:lpstr>
      <vt:lpstr>Complex Instruction Set Computing (CISC)</vt:lpstr>
      <vt:lpstr>Complex Instruction Set Computing</vt:lpstr>
      <vt:lpstr>Complex Instruction Set Computing</vt:lpstr>
      <vt:lpstr>Complex Instruction Set Computing</vt:lpstr>
      <vt:lpstr>Reduced Instruction Set Computing (RISC)</vt:lpstr>
      <vt:lpstr>Reduced Instruction Set Computing</vt:lpstr>
      <vt:lpstr>Reduced Instruction Set Computing</vt:lpstr>
      <vt:lpstr>RISC vs CISC </vt:lpstr>
      <vt:lpstr>Multiplication Example</vt:lpstr>
      <vt:lpstr>Multiplication Example – CISC Approach</vt:lpstr>
      <vt:lpstr>Multiplication Example – RISC Approach</vt:lpstr>
      <vt:lpstr>RISC</vt:lpstr>
      <vt:lpstr>RISC</vt:lpstr>
      <vt:lpstr>CISC</vt:lpstr>
      <vt:lpstr>Historical Perspective</vt:lpstr>
      <vt:lpstr>CISC and RISC Historical Perspective</vt:lpstr>
      <vt:lpstr>CISC and RISC Historical Perspective</vt:lpstr>
      <vt:lpstr>Special Purpose Processors</vt:lpstr>
      <vt:lpstr>Special Purpose Processors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305 Computer Architecture Lecture 8: ISA – Design Points</dc:title>
  <dc:creator>Microsoft Office User</dc:creator>
  <dc:description>Redesign of slides created by Randal E. Bryant and David R. O'Hallaron</dc:description>
  <cp:lastModifiedBy>Microsoft Office User</cp:lastModifiedBy>
  <cp:revision>37</cp:revision>
  <cp:lastPrinted>2010-01-19T15:27:43Z</cp:lastPrinted>
  <dcterms:created xsi:type="dcterms:W3CDTF">2020-09-18T10:39:55Z</dcterms:created>
  <dcterms:modified xsi:type="dcterms:W3CDTF">2021-02-17T09:27:25Z</dcterms:modified>
</cp:coreProperties>
</file>